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39"/>
  </p:notesMasterIdLst>
  <p:sldIdLst>
    <p:sldId id="615" r:id="rId6"/>
    <p:sldId id="338" r:id="rId7"/>
    <p:sldId id="614" r:id="rId8"/>
    <p:sldId id="617" r:id="rId9"/>
    <p:sldId id="609" r:id="rId10"/>
    <p:sldId id="610" r:id="rId11"/>
    <p:sldId id="611" r:id="rId12"/>
    <p:sldId id="612" r:id="rId13"/>
    <p:sldId id="613" r:id="rId14"/>
    <p:sldId id="443" r:id="rId15"/>
    <p:sldId id="598" r:id="rId16"/>
    <p:sldId id="606" r:id="rId17"/>
    <p:sldId id="446" r:id="rId18"/>
    <p:sldId id="447" r:id="rId19"/>
    <p:sldId id="448" r:id="rId20"/>
    <p:sldId id="449" r:id="rId21"/>
    <p:sldId id="607" r:id="rId22"/>
    <p:sldId id="599" r:id="rId23"/>
    <p:sldId id="452" r:id="rId24"/>
    <p:sldId id="453" r:id="rId25"/>
    <p:sldId id="608" r:id="rId26"/>
    <p:sldId id="455" r:id="rId27"/>
    <p:sldId id="456" r:id="rId28"/>
    <p:sldId id="457" r:id="rId29"/>
    <p:sldId id="458" r:id="rId30"/>
    <p:sldId id="459" r:id="rId31"/>
    <p:sldId id="460" r:id="rId32"/>
    <p:sldId id="461" r:id="rId33"/>
    <p:sldId id="348" r:id="rId34"/>
    <p:sldId id="616" r:id="rId35"/>
    <p:sldId id="351" r:id="rId36"/>
    <p:sldId id="349" r:id="rId37"/>
    <p:sldId id="35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83" autoAdjust="0"/>
    <p:restoredTop sz="84087" autoAdjust="0"/>
  </p:normalViewPr>
  <p:slideViewPr>
    <p:cSldViewPr snapToGrid="0">
      <p:cViewPr varScale="1">
        <p:scale>
          <a:sx n="62" d="100"/>
          <a:sy n="62" d="100"/>
        </p:scale>
        <p:origin x="870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32CACB-ABEE-4069-B839-BB0922DCAF26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CF1E2-533F-4B42-8569-0E0F44BBB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23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F1E2-533F-4B42-8569-0E0F44BBBE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935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98C2-25C7-4851-99B3-139218BE6CAF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B5D65-5CBD-4BAD-89D0-DD589D4CDB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30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98C2-25C7-4851-99B3-139218BE6CAF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B5D65-5CBD-4BAD-89D0-DD589D4CDB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52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98C2-25C7-4851-99B3-139218BE6CAF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B5D65-5CBD-4BAD-89D0-DD589D4CDB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10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 rtl="1">
              <a:defRPr sz="4000" baseline="0">
                <a:cs typeface="B Yagut" panose="00000400000000000000" pitchFamily="2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r" rtl="1">
              <a:defRPr sz="3200" b="1" baseline="0">
                <a:cs typeface="B Yagut" panose="00000400000000000000" pitchFamily="2" charset="-78"/>
              </a:defRPr>
            </a:lvl1pPr>
            <a:lvl2pPr algn="r" rtl="1">
              <a:defRPr baseline="0">
                <a:cs typeface="B Yagut" panose="00000400000000000000" pitchFamily="2" charset="-78"/>
              </a:defRPr>
            </a:lvl2pPr>
            <a:lvl3pPr algn="r" rtl="1">
              <a:defRPr baseline="0">
                <a:cs typeface="B Yagut" panose="00000400000000000000" pitchFamily="2" charset="-78"/>
              </a:defRPr>
            </a:lvl3pPr>
            <a:lvl4pPr algn="r" rtl="1">
              <a:defRPr baseline="0">
                <a:cs typeface="B Yagut" panose="00000400000000000000" pitchFamily="2" charset="-78"/>
              </a:defRPr>
            </a:lvl4pPr>
            <a:lvl5pPr algn="r" rtl="1">
              <a:defRPr baseline="0">
                <a:cs typeface="B Yagut" panose="00000400000000000000" pitchFamily="2" charset="-78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98C2-25C7-4851-99B3-139218BE6CAF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B5D65-5CBD-4BAD-89D0-DD589D4CDB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691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98C2-25C7-4851-99B3-139218BE6CAF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B5D65-5CBD-4BAD-89D0-DD589D4CDB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45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4000" b="1">
                <a:cs typeface="B Yagut" panose="00000400000000000000" pitchFamily="2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98C2-25C7-4851-99B3-139218BE6CAF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B5D65-5CBD-4BAD-89D0-DD589D4CDB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285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r" rtl="1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 algn="r" rtl="1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 algn="r" rtl="1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98C2-25C7-4851-99B3-139218BE6CAF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B5D65-5CBD-4BAD-89D0-DD589D4CDB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431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 rtl="1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98C2-25C7-4851-99B3-139218BE6CAF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B5D65-5CBD-4BAD-89D0-DD589D4CDB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311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98C2-25C7-4851-99B3-139218BE6CAF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B5D65-5CBD-4BAD-89D0-DD589D4CDB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793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98C2-25C7-4851-99B3-139218BE6CAF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B5D65-5CBD-4BAD-89D0-DD589D4CDB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8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98C2-25C7-4851-99B3-139218BE6CAF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B5D65-5CBD-4BAD-89D0-DD589D4CDB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418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698C2-25C7-4851-99B3-139218BE6CAF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B5D65-5CBD-4BAD-89D0-DD589D4CDB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861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5" Type="http://schemas.openxmlformats.org/officeDocument/2006/relationships/image" Target="../media/image1.png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6" Type="http://schemas.openxmlformats.org/officeDocument/2006/relationships/image" Target="../media/image1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24000" y="976392"/>
            <a:ext cx="9144000" cy="1487837"/>
          </a:xfrm>
        </p:spPr>
        <p:txBody>
          <a:bodyPr>
            <a:normAutofit/>
          </a:bodyPr>
          <a:lstStyle/>
          <a:p>
            <a:r>
              <a:rPr lang="fa-IR" b="1" dirty="0">
                <a:cs typeface="B Yagut" panose="00000400000000000000" pitchFamily="2" charset="-78"/>
              </a:rPr>
              <a:t> </a:t>
            </a:r>
            <a:r>
              <a:rPr lang="fa-IR" sz="4000" dirty="0" smtClean="0"/>
              <a:t>آشنایی با خدمات مادرایمن (مشاوره قبل و حین بارداری، کمک به زایمان و مراقبت پس از زایمان)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935064" y="2898183"/>
            <a:ext cx="10321871" cy="1832675"/>
          </a:xfrm>
        </p:spPr>
        <p:txBody>
          <a:bodyPr>
            <a:normAutofit/>
          </a:bodyPr>
          <a:lstStyle/>
          <a:p>
            <a:r>
              <a:rPr lang="fa-IR" dirty="0" smtClean="0"/>
              <a:t>فصل دوم:</a:t>
            </a:r>
          </a:p>
          <a:p>
            <a:r>
              <a:rPr lang="fa-IR" dirty="0" smtClean="0"/>
              <a:t>آشنایی با نحوه تکمیل فرم های مراقبت بارداری وبخش الف مراقبت در بارداری</a:t>
            </a:r>
          </a:p>
          <a:p>
            <a:r>
              <a:rPr lang="fa-IR" dirty="0" smtClean="0"/>
              <a:t>بخش دوم: جدول راهنمای مراقبت پیش از بارداری و بارداری، بخش </a:t>
            </a:r>
            <a:r>
              <a:rPr lang="fa-IR" dirty="0"/>
              <a:t>الف </a:t>
            </a:r>
            <a:r>
              <a:rPr lang="fa-IR" dirty="0" smtClean="0"/>
              <a:t>مراقبت معمول بارداری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24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92"/>
    </mc:Choice>
    <mc:Fallback xmlns="">
      <p:transition spd="slow" advTm="23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dirty="0"/>
              <a:t>الف ) بخش </a:t>
            </a:r>
            <a:r>
              <a:rPr lang="ar-SA" altLang="en-US" dirty="0"/>
              <a:t>مراقبت هاي معمول بارداري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a-IR" altLang="en-US" dirty="0" smtClean="0"/>
              <a:t>الف ) بخش </a:t>
            </a:r>
            <a:r>
              <a:rPr lang="ar-SA" altLang="en-US" dirty="0" smtClean="0"/>
              <a:t>مراقبت هاي معمول بارداري</a:t>
            </a:r>
            <a:r>
              <a:rPr lang="fa-IR" altLang="en-US" dirty="0" smtClean="0"/>
              <a:t> برحسب زمان مراجعه مادر شامل:</a:t>
            </a:r>
          </a:p>
          <a:p>
            <a:pPr>
              <a:buNone/>
            </a:pPr>
            <a:r>
              <a:rPr lang="fa-IR" altLang="en-US" dirty="0"/>
              <a:t>الف1- اولین ملاقات بارداری</a:t>
            </a:r>
          </a:p>
          <a:p>
            <a:pPr>
              <a:buNone/>
            </a:pPr>
            <a:r>
              <a:rPr lang="fa-IR" altLang="en-US" dirty="0"/>
              <a:t>الف2- مراقبت های نیمه اول (20هفته اول)  بارداری</a:t>
            </a:r>
          </a:p>
          <a:p>
            <a:pPr>
              <a:buNone/>
            </a:pPr>
            <a:r>
              <a:rPr lang="fa-IR" altLang="en-US" dirty="0"/>
              <a:t>الف3- مراقبت های نیمه دوم (20 هفته دوم) </a:t>
            </a:r>
            <a:r>
              <a:rPr lang="fa-IR" altLang="en-US" dirty="0" smtClean="0"/>
              <a:t>بارداری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50"/>
    </mc:Choice>
    <mc:Fallback xmlns="">
      <p:transition spd="slow" advTm="33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b="1" dirty="0"/>
              <a:t>الف1- اولین ملاقات بارداری</a:t>
            </a:r>
            <a:endParaRPr lang="en-US" dirty="0"/>
          </a:p>
        </p:txBody>
      </p:sp>
      <p:pic>
        <p:nvPicPr>
          <p:cNvPr id="4" name="Content Placeholder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1690688"/>
            <a:ext cx="10515600" cy="478631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5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75"/>
    </mc:Choice>
    <mc:Fallback xmlns="">
      <p:transition spd="slow" advTm="13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b="1" dirty="0"/>
              <a:t>الف1- اولین ملاقات </a:t>
            </a:r>
            <a:r>
              <a:rPr lang="fa-IR" altLang="en-US" b="1" dirty="0" smtClean="0"/>
              <a:t>بارداری ادامه...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0005" y="1825625"/>
            <a:ext cx="9851990" cy="255470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2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46"/>
    </mc:Choice>
    <mc:Fallback xmlns="">
      <p:transition spd="slow" advTm="47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b="1" dirty="0"/>
              <a:t>الف1- اولین ملاقات </a:t>
            </a:r>
            <a:r>
              <a:rPr lang="fa-IR" altLang="en-US" b="1" dirty="0" smtClean="0"/>
              <a:t>بارداری ادامه ...</a:t>
            </a:r>
            <a:endParaRPr lang="en-US" dirty="0"/>
          </a:p>
        </p:txBody>
      </p:sp>
      <p:pic>
        <p:nvPicPr>
          <p:cNvPr id="4" name="Picture 2" descr="L:\کوریکولوم کاردان\New folder (3)\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7393" y="2155371"/>
            <a:ext cx="5325980" cy="3890963"/>
          </a:xfrm>
          <a:prstGeom prst="rect">
            <a:avLst/>
          </a:prstGeom>
          <a:noFill/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54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25"/>
    </mc:Choice>
    <mc:Fallback xmlns="">
      <p:transition spd="slow" advTm="24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b="1" dirty="0"/>
              <a:t>الف1- اولین ملاقات بارداری ادامه ...</a:t>
            </a:r>
            <a:endParaRPr lang="en-US" dirty="0"/>
          </a:p>
        </p:txBody>
      </p:sp>
      <p:pic>
        <p:nvPicPr>
          <p:cNvPr id="6" name="Content Placeholder 6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0" t="33266" r="27546" b="3835"/>
          <a:stretch/>
        </p:blipFill>
        <p:spPr bwMode="auto">
          <a:xfrm>
            <a:off x="838200" y="1825625"/>
            <a:ext cx="10759440" cy="46948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8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75"/>
    </mc:Choice>
    <mc:Fallback xmlns="">
      <p:transition spd="slow" advTm="72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b="1" dirty="0"/>
              <a:t>الف2- مراقبت های نیمه اول (20هفته اول)  بارداری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2"/>
          <a:stretch/>
        </p:blipFill>
        <p:spPr bwMode="auto">
          <a:xfrm>
            <a:off x="1573967" y="1484026"/>
            <a:ext cx="9069050" cy="46929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6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37"/>
    </mc:Choice>
    <mc:Fallback xmlns="">
      <p:transition spd="slow" advTm="14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b="1" dirty="0"/>
              <a:t>الف2- مراقبت های نیمه اول (20هفته اول)  بارداری</a:t>
            </a:r>
            <a:r>
              <a:rPr lang="en-US" altLang="en-US" b="1" dirty="0"/>
              <a:t/>
            </a:r>
            <a:br>
              <a:rPr lang="en-US" altLang="en-US" b="1" dirty="0"/>
            </a:br>
            <a:endParaRPr lang="en-US" dirty="0"/>
          </a:p>
        </p:txBody>
      </p:sp>
      <p:pic>
        <p:nvPicPr>
          <p:cNvPr id="4" name="Picture 2" descr="L:\کوریکولوم کاردان\New folder (3)\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298604"/>
            <a:ext cx="9853127" cy="2621208"/>
          </a:xfrm>
          <a:prstGeom prst="rect">
            <a:avLst/>
          </a:prstGeom>
          <a:noFill/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1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60"/>
    </mc:Choice>
    <mc:Fallback xmlns="">
      <p:transition spd="slow" advTm="17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b="1" dirty="0"/>
              <a:t>الف2- مراقبت های نیمه اول (20هفته اول)  </a:t>
            </a:r>
            <a:r>
              <a:rPr lang="fa-IR" altLang="en-US" b="1" dirty="0" smtClean="0"/>
              <a:t>بارداری</a:t>
            </a:r>
            <a:endParaRPr lang="en-US" dirty="0"/>
          </a:p>
        </p:txBody>
      </p:sp>
      <p:pic>
        <p:nvPicPr>
          <p:cNvPr id="4" name="Picture 2" descr="L:\کوریکولوم کاردان\New folder (3)\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3740" y="1870075"/>
            <a:ext cx="4754880" cy="3812586"/>
          </a:xfrm>
          <a:prstGeom prst="rect">
            <a:avLst/>
          </a:prstGeom>
          <a:noFill/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6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45"/>
    </mc:Choice>
    <mc:Fallback xmlns="">
      <p:transition spd="slow" advTm="22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b="1" dirty="0"/>
              <a:t>الف2- مراقبت های نیمه اول (20هفته اول)  بارداری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27312" r="34806" b="58657"/>
          <a:stretch/>
        </p:blipFill>
        <p:spPr bwMode="auto">
          <a:xfrm>
            <a:off x="666427" y="1825625"/>
            <a:ext cx="10687373" cy="43513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47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83"/>
    </mc:Choice>
    <mc:Fallback xmlns="">
      <p:transition spd="slow" advTm="38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68000" cy="1325563"/>
          </a:xfrm>
        </p:spPr>
        <p:txBody>
          <a:bodyPr>
            <a:normAutofit/>
          </a:bodyPr>
          <a:lstStyle/>
          <a:p>
            <a:r>
              <a:rPr lang="fa-IR" altLang="en-US" b="1" dirty="0"/>
              <a:t>الف2- مراقبت های نیمه اول (20هفته اول)  </a:t>
            </a:r>
            <a:r>
              <a:rPr lang="fa-IR" altLang="en-US" b="1" dirty="0" smtClean="0"/>
              <a:t>بارداری ادامه ...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182189" y="1690689"/>
            <a:ext cx="9980022" cy="3679430"/>
            <a:chOff x="1254035" y="2646006"/>
            <a:chExt cx="9980022" cy="332371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4035" y="2646006"/>
              <a:ext cx="9980022" cy="515206"/>
            </a:xfrm>
            <a:prstGeom prst="rect">
              <a:avLst/>
            </a:prstGeom>
          </p:spPr>
        </p:pic>
        <p:pic>
          <p:nvPicPr>
            <p:cNvPr id="6" name="Picture 3" descr="L:\کوریکولوم کاردان\New folder (3)\8.PNG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t="1213"/>
            <a:stretch/>
          </p:blipFill>
          <p:spPr bwMode="auto">
            <a:xfrm>
              <a:off x="1254035" y="3161211"/>
              <a:ext cx="9980022" cy="2808514"/>
            </a:xfrm>
            <a:prstGeom prst="rect">
              <a:avLst/>
            </a:prstGeom>
            <a:noFill/>
          </p:spPr>
        </p:pic>
      </p:grp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206"/>
    </mc:Choice>
    <mc:Fallback xmlns="">
      <p:transition spd="slow" advTm="87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b="1" dirty="0">
                <a:cs typeface="B Yagut" panose="00000400000000000000" pitchFamily="2" charset="-78"/>
              </a:rPr>
              <a:t> مشخصات سند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>
                <a:cs typeface="B Yagut" panose="00000400000000000000" pitchFamily="2" charset="-78"/>
              </a:rPr>
              <a:t>مشخصات مدرس یا مدرسین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000" dirty="0" smtClean="0">
                <a:cs typeface="B Yagut" panose="00000400000000000000" pitchFamily="2" charset="-78"/>
              </a:rPr>
              <a:t>تصویر پرسنلی مدرس:</a:t>
            </a:r>
          </a:p>
          <a:p>
            <a:pPr marL="0" indent="0" algn="r" rtl="1">
              <a:buNone/>
            </a:pPr>
            <a:endParaRPr lang="fa-IR" sz="2000" dirty="0">
              <a:cs typeface="B Yagut" panose="00000400000000000000" pitchFamily="2" charset="-78"/>
            </a:endParaRPr>
          </a:p>
          <a:p>
            <a:pPr algn="r" rtl="1"/>
            <a:r>
              <a:rPr lang="fa-IR" sz="2000" dirty="0">
                <a:cs typeface="B Yagut" panose="00000400000000000000" pitchFamily="2" charset="-78"/>
              </a:rPr>
              <a:t>نام و نام خانوادگی مدرس: </a:t>
            </a:r>
            <a:r>
              <a:rPr lang="fa-IR" sz="2000" dirty="0" smtClean="0">
                <a:cs typeface="B Yagut" panose="00000400000000000000" pitchFamily="2" charset="-78"/>
              </a:rPr>
              <a:t>شبنم امامیان</a:t>
            </a:r>
            <a:endParaRPr lang="fa-IR" sz="2000" dirty="0">
              <a:cs typeface="B Yagut" panose="00000400000000000000" pitchFamily="2" charset="-78"/>
            </a:endParaRPr>
          </a:p>
          <a:p>
            <a:pPr algn="r" rtl="1"/>
            <a:r>
              <a:rPr lang="fa-IR" sz="2000" dirty="0">
                <a:cs typeface="B Yagut" panose="00000400000000000000" pitchFamily="2" charset="-78"/>
              </a:rPr>
              <a:t>مدرک تحصیلی: کارشناس </a:t>
            </a:r>
            <a:r>
              <a:rPr lang="fa-IR" sz="2000" dirty="0" smtClean="0">
                <a:cs typeface="B Yagut" panose="00000400000000000000" pitchFamily="2" charset="-78"/>
              </a:rPr>
              <a:t>مامایی</a:t>
            </a:r>
            <a:endParaRPr lang="fa-IR" sz="2000" dirty="0">
              <a:cs typeface="B Yagut" panose="00000400000000000000" pitchFamily="2" charset="-78"/>
            </a:endParaRPr>
          </a:p>
          <a:p>
            <a:pPr algn="r" rtl="1"/>
            <a:r>
              <a:rPr lang="fa-IR" sz="2000" dirty="0">
                <a:cs typeface="B Yagut" panose="00000400000000000000" pitchFamily="2" charset="-78"/>
              </a:rPr>
              <a:t>موقعیت اشتغال سازمانی مدرس: مربی مرکز آموزش بهورزی </a:t>
            </a:r>
            <a:r>
              <a:rPr lang="fa-IR" sz="2000" dirty="0" smtClean="0">
                <a:cs typeface="B Yagut" panose="00000400000000000000" pitchFamily="2" charset="-78"/>
              </a:rPr>
              <a:t>شهرستان مشهد </a:t>
            </a:r>
            <a:r>
              <a:rPr lang="fa-IR" sz="2000" dirty="0">
                <a:cs typeface="B Yagut" panose="00000400000000000000" pitchFamily="2" charset="-78"/>
              </a:rPr>
              <a:t>دانشگاه علوم پزشکی و خدمات بهداشتی </a:t>
            </a:r>
            <a:r>
              <a:rPr lang="fa-IR" sz="2000" dirty="0" smtClean="0">
                <a:cs typeface="B Yagut" panose="00000400000000000000" pitchFamily="2" charset="-78"/>
              </a:rPr>
              <a:t>درمانی مشهد</a:t>
            </a:r>
            <a:endParaRPr lang="fa-IR" sz="2000" dirty="0">
              <a:cs typeface="B Yagut" panose="00000400000000000000" pitchFamily="2" charset="-78"/>
            </a:endParaRPr>
          </a:p>
          <a:p>
            <a:pPr algn="r" rtl="1"/>
            <a:endParaRPr lang="en-US" sz="2000" dirty="0">
              <a:cs typeface="B Yagut" panose="00000400000000000000" pitchFamily="2" charset="-78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r" rtl="1"/>
            <a:r>
              <a:rPr lang="fa-IR" dirty="0">
                <a:cs typeface="B Yagut" panose="00000400000000000000" pitchFamily="2" charset="-78"/>
              </a:rPr>
              <a:t>مشخصات بسته آموزشی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000" dirty="0">
                <a:cs typeface="B Yagut" panose="00000400000000000000" pitchFamily="2" charset="-78"/>
              </a:rPr>
              <a:t>حیطه درس: </a:t>
            </a:r>
            <a:r>
              <a:rPr lang="fa-IR" sz="2000" dirty="0" smtClean="0">
                <a:cs typeface="B Yagut" panose="00000400000000000000" pitchFamily="2" charset="-78"/>
              </a:rPr>
              <a:t>مراقبت های ادغام یافته سلامت مادران</a:t>
            </a:r>
            <a:endParaRPr lang="fa-IR" sz="2000" dirty="0">
              <a:cs typeface="B Yagut" panose="00000400000000000000" pitchFamily="2" charset="-78"/>
            </a:endParaRPr>
          </a:p>
          <a:p>
            <a:pPr algn="r"/>
            <a:r>
              <a:rPr lang="fa-IR" sz="2000" dirty="0"/>
              <a:t>تاریخ آخرین بازنگری: </a:t>
            </a:r>
            <a:r>
              <a:rPr lang="fa-IR" sz="2000" dirty="0" smtClean="0">
                <a:cs typeface="B Yagut" panose="00000400000000000000" pitchFamily="2" charset="-78"/>
              </a:rPr>
              <a:t>12 تیر 1399</a:t>
            </a:r>
            <a:endParaRPr lang="fa-IR" sz="2000" dirty="0">
              <a:cs typeface="B Yagut" panose="00000400000000000000" pitchFamily="2" charset="-78"/>
            </a:endParaRPr>
          </a:p>
          <a:p>
            <a:pPr algn="r" rtl="1"/>
            <a:r>
              <a:rPr lang="fa-IR" sz="2000" dirty="0">
                <a:cs typeface="B Yagut" panose="00000400000000000000" pitchFamily="2" charset="-78"/>
              </a:rPr>
              <a:t>نوبت تهیه: </a:t>
            </a:r>
            <a:r>
              <a:rPr lang="fa-IR" sz="2000" dirty="0" smtClean="0">
                <a:cs typeface="B Yagut" panose="00000400000000000000" pitchFamily="2" charset="-78"/>
              </a:rPr>
              <a:t>2</a:t>
            </a:r>
            <a:endParaRPr lang="fa-IR" sz="2000" dirty="0">
              <a:cs typeface="B Yagut" panose="00000400000000000000" pitchFamily="2" charset="-78"/>
            </a:endParaRPr>
          </a:p>
          <a:p>
            <a:pPr algn="r"/>
            <a:r>
              <a:rPr lang="fa-IR" sz="2000" dirty="0">
                <a:cs typeface="B Yagut" panose="00000400000000000000" pitchFamily="2" charset="-78"/>
              </a:rPr>
              <a:t> نام فایل: </a:t>
            </a:r>
            <a:endParaRPr lang="fa-IR" sz="2000" dirty="0" smtClean="0">
              <a:cs typeface="B Yagut" panose="00000400000000000000" pitchFamily="2" charset="-78"/>
            </a:endParaRPr>
          </a:p>
          <a:p>
            <a:pPr marL="0" indent="0" algn="l" rtl="0">
              <a:buNone/>
            </a:pPr>
            <a:r>
              <a:rPr lang="en-US" sz="2000" dirty="0" smtClean="0"/>
              <a:t>Mc- 2.2- ashnayi-</a:t>
            </a:r>
            <a:r>
              <a:rPr lang="en-US" sz="2000" dirty="0" err="1" smtClean="0"/>
              <a:t>ba</a:t>
            </a:r>
            <a:r>
              <a:rPr lang="en-US" sz="2000" dirty="0" smtClean="0"/>
              <a:t>-</a:t>
            </a:r>
            <a:r>
              <a:rPr lang="en-US" sz="2000" dirty="0" err="1" smtClean="0"/>
              <a:t>khadamat-madar-imn-moshavrh</a:t>
            </a:r>
            <a:r>
              <a:rPr lang="en-US" sz="2000" dirty="0" smtClean="0"/>
              <a:t> –ghabl-va-hin-bardari-komk-b-zayman-va-moraghbt-pas-az-zaiman-fasle2-bnakhsh 2- </a:t>
            </a:r>
            <a:r>
              <a:rPr lang="en-US" sz="2000" dirty="0" err="1" smtClean="0"/>
              <a:t>edi</a:t>
            </a:r>
            <a:r>
              <a:rPr lang="en-US" sz="2000" dirty="0" smtClean="0"/>
              <a:t> 2</a:t>
            </a:r>
            <a:endParaRPr lang="en-US" sz="1800" i="1" dirty="0">
              <a:cs typeface="B Yagut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748" y="2505075"/>
            <a:ext cx="1054304" cy="814387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08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13"/>
    </mc:Choice>
    <mc:Fallback xmlns="">
      <p:transition spd="slow" advTm="33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280" y="365125"/>
            <a:ext cx="10637520" cy="1325563"/>
          </a:xfrm>
        </p:spPr>
        <p:txBody>
          <a:bodyPr>
            <a:normAutofit/>
          </a:bodyPr>
          <a:lstStyle/>
          <a:p>
            <a:r>
              <a:rPr lang="fa-IR" altLang="en-US" b="1" dirty="0"/>
              <a:t>الف2- مراقبت های نیمه اول (20هفته اول)  </a:t>
            </a:r>
            <a:r>
              <a:rPr lang="fa-IR" altLang="en-US" b="1" dirty="0" smtClean="0"/>
              <a:t>بارداری ادامه ...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985158" y="2196301"/>
            <a:ext cx="10099764" cy="2827331"/>
            <a:chOff x="1254035" y="2646006"/>
            <a:chExt cx="10099764" cy="282733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4035" y="2646006"/>
              <a:ext cx="9980022" cy="51520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54035" y="3161212"/>
              <a:ext cx="10099764" cy="2312125"/>
            </a:xfrm>
            <a:prstGeom prst="rect">
              <a:avLst/>
            </a:prstGeom>
          </p:spPr>
        </p:pic>
      </p:grp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6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24"/>
    </mc:Choice>
    <mc:Fallback xmlns="">
      <p:transition spd="slow" advTm="34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280" y="365125"/>
            <a:ext cx="10637520" cy="1325563"/>
          </a:xfrm>
        </p:spPr>
        <p:txBody>
          <a:bodyPr>
            <a:normAutofit/>
          </a:bodyPr>
          <a:lstStyle/>
          <a:p>
            <a:r>
              <a:rPr lang="fa-IR" altLang="en-US" b="1" dirty="0"/>
              <a:t>الف2- مراقبت های نیمه اول (20هفته اول)  </a:t>
            </a:r>
            <a:r>
              <a:rPr lang="fa-IR" altLang="en-US" b="1" dirty="0" smtClean="0"/>
              <a:t>بارداری ادامه ...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952500" y="1978609"/>
            <a:ext cx="10165080" cy="3462828"/>
            <a:chOff x="1013460" y="2518255"/>
            <a:chExt cx="10165080" cy="346282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3460" y="3036460"/>
              <a:ext cx="10165080" cy="294462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3460" y="2518255"/>
              <a:ext cx="9980017" cy="518205"/>
            </a:xfrm>
            <a:prstGeom prst="rect">
              <a:avLst/>
            </a:prstGeom>
          </p:spPr>
        </p:pic>
      </p:grp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5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89"/>
    </mc:Choice>
    <mc:Fallback xmlns="">
      <p:transition spd="slow" advTm="43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b="1" dirty="0" smtClean="0"/>
              <a:t>الف3- </a:t>
            </a:r>
            <a:r>
              <a:rPr lang="fa-IR" altLang="en-US" b="1" dirty="0"/>
              <a:t>مراقبت های نیمه </a:t>
            </a:r>
            <a:r>
              <a:rPr lang="fa-IR" altLang="en-US" b="1" dirty="0" smtClean="0"/>
              <a:t>دوم (</a:t>
            </a:r>
            <a:r>
              <a:rPr lang="fa-IR" altLang="en-US" b="1" dirty="0"/>
              <a:t>20هفته دوم)  بارداری</a:t>
            </a:r>
            <a:endParaRPr lang="en-US" dirty="0"/>
          </a:p>
        </p:txBody>
      </p:sp>
      <p:pic>
        <p:nvPicPr>
          <p:cNvPr id="4" name="Content Placeholder 6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3" b="4818"/>
          <a:stretch/>
        </p:blipFill>
        <p:spPr bwMode="auto">
          <a:xfrm>
            <a:off x="1798820" y="1445960"/>
            <a:ext cx="8274570" cy="51197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9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36"/>
    </mc:Choice>
    <mc:Fallback xmlns="">
      <p:transition spd="slow" advTm="11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b="1" dirty="0" smtClean="0"/>
              <a:t>الف3- </a:t>
            </a:r>
            <a:r>
              <a:rPr lang="fa-IR" altLang="en-US" b="1" dirty="0"/>
              <a:t>مراقبت های نیمه </a:t>
            </a:r>
            <a:r>
              <a:rPr lang="fa-IR" altLang="en-US" b="1" dirty="0" smtClean="0"/>
              <a:t>دوم (</a:t>
            </a:r>
            <a:r>
              <a:rPr lang="fa-IR" altLang="en-US" b="1" dirty="0"/>
              <a:t>20هفته دوم)  </a:t>
            </a:r>
            <a:r>
              <a:rPr lang="fa-IR" altLang="en-US" b="1" dirty="0" smtClean="0"/>
              <a:t>بارداری</a:t>
            </a:r>
            <a:endParaRPr lang="en-US" dirty="0"/>
          </a:p>
        </p:txBody>
      </p:sp>
      <p:pic>
        <p:nvPicPr>
          <p:cNvPr id="4" name="Picture 2" descr="L:\کوریکولوم کاردان\New folder (3)\2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8828" y="1960826"/>
            <a:ext cx="10254343" cy="2854014"/>
          </a:xfrm>
          <a:prstGeom prst="rect">
            <a:avLst/>
          </a:prstGeom>
          <a:noFill/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3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6"/>
    </mc:Choice>
    <mc:Fallback xmlns="">
      <p:transition spd="slow" advTm="20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451" y="365125"/>
            <a:ext cx="10904349" cy="1325563"/>
          </a:xfrm>
        </p:spPr>
        <p:txBody>
          <a:bodyPr/>
          <a:lstStyle/>
          <a:p>
            <a:r>
              <a:rPr lang="fa-IR" altLang="en-US" b="1" dirty="0" smtClean="0"/>
              <a:t>الف3- </a:t>
            </a:r>
            <a:r>
              <a:rPr lang="fa-IR" altLang="en-US" b="1" dirty="0"/>
              <a:t>مراقبت های نیمه </a:t>
            </a:r>
            <a:r>
              <a:rPr lang="fa-IR" altLang="en-US" b="1" dirty="0" smtClean="0"/>
              <a:t>دوم (</a:t>
            </a:r>
            <a:r>
              <a:rPr lang="fa-IR" altLang="en-US" b="1" dirty="0"/>
              <a:t>20هفته دوم)  </a:t>
            </a:r>
            <a:r>
              <a:rPr lang="fa-IR" altLang="en-US" b="1" dirty="0" smtClean="0"/>
              <a:t>بارداری ادامه ...</a:t>
            </a:r>
            <a:endParaRPr lang="en-US" dirty="0"/>
          </a:p>
        </p:txBody>
      </p:sp>
      <p:pic>
        <p:nvPicPr>
          <p:cNvPr id="4" name="Picture 2" descr="L:\کوریکولوم کاردان\New folder (3)\27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/>
          <a:srcRect t="19345"/>
          <a:stretch/>
        </p:blipFill>
        <p:spPr bwMode="auto">
          <a:xfrm>
            <a:off x="3389525" y="1690688"/>
            <a:ext cx="4464962" cy="4351338"/>
          </a:xfrm>
          <a:prstGeom prst="rect">
            <a:avLst/>
          </a:prstGeom>
          <a:noFill/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99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66"/>
    </mc:Choice>
    <mc:Fallback xmlns="">
      <p:transition spd="slow" advTm="21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458" y="365125"/>
            <a:ext cx="10966342" cy="1325563"/>
          </a:xfrm>
        </p:spPr>
        <p:txBody>
          <a:bodyPr>
            <a:normAutofit/>
          </a:bodyPr>
          <a:lstStyle/>
          <a:p>
            <a:r>
              <a:rPr lang="fa-IR" altLang="en-US" b="1" dirty="0" smtClean="0"/>
              <a:t>الف3- </a:t>
            </a:r>
            <a:r>
              <a:rPr lang="fa-IR" altLang="en-US" b="1" dirty="0"/>
              <a:t>مراقبت های نیمه </a:t>
            </a:r>
            <a:r>
              <a:rPr lang="fa-IR" altLang="en-US" b="1" dirty="0" smtClean="0"/>
              <a:t>دوم (</a:t>
            </a:r>
            <a:r>
              <a:rPr lang="fa-IR" altLang="en-US" b="1" dirty="0"/>
              <a:t>20هفته دوم)  </a:t>
            </a:r>
            <a:r>
              <a:rPr lang="fa-IR" altLang="en-US" b="1" dirty="0" smtClean="0"/>
              <a:t>بارداری ادامه ...</a:t>
            </a:r>
            <a:endParaRPr lang="en-US" dirty="0"/>
          </a:p>
        </p:txBody>
      </p:sp>
      <p:pic>
        <p:nvPicPr>
          <p:cNvPr id="4" name="Picture 2" descr="L:\کوریکولوم کاردان\New folder (3)\2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7612" y="1926047"/>
            <a:ext cx="9953896" cy="3153377"/>
          </a:xfrm>
          <a:prstGeom prst="rect">
            <a:avLst/>
          </a:prstGeom>
          <a:noFill/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1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98"/>
    </mc:Choice>
    <mc:Fallback xmlns="">
      <p:transition spd="slow" advTm="24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b="1" dirty="0" smtClean="0"/>
              <a:t>الف3- </a:t>
            </a:r>
            <a:r>
              <a:rPr lang="fa-IR" altLang="en-US" b="1" dirty="0"/>
              <a:t>مراقبت های نیمه </a:t>
            </a:r>
            <a:r>
              <a:rPr lang="fa-IR" altLang="en-US" b="1" dirty="0" smtClean="0"/>
              <a:t>دوم (</a:t>
            </a:r>
            <a:r>
              <a:rPr lang="fa-IR" altLang="en-US" b="1" dirty="0"/>
              <a:t>20هفته دوم)  بارداری</a:t>
            </a:r>
            <a:r>
              <a:rPr lang="en-US" altLang="en-US" b="1" dirty="0"/>
              <a:t/>
            </a:r>
            <a:br>
              <a:rPr lang="en-US" altLang="en-US" b="1" dirty="0"/>
            </a:b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838200" y="1825625"/>
            <a:ext cx="10095411" cy="3621088"/>
            <a:chOff x="838200" y="2420938"/>
            <a:chExt cx="10095411" cy="36210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t="1428" b="1"/>
            <a:stretch/>
          </p:blipFill>
          <p:spPr>
            <a:xfrm>
              <a:off x="838200" y="2939143"/>
              <a:ext cx="10095411" cy="310288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8200" y="2420938"/>
              <a:ext cx="9980017" cy="518205"/>
            </a:xfrm>
            <a:prstGeom prst="rect">
              <a:avLst/>
            </a:prstGeom>
          </p:spPr>
        </p:pic>
      </p:grp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7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84"/>
    </mc:Choice>
    <mc:Fallback xmlns="">
      <p:transition spd="slow" advTm="21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946" y="394040"/>
            <a:ext cx="10934054" cy="1325563"/>
          </a:xfrm>
        </p:spPr>
        <p:txBody>
          <a:bodyPr/>
          <a:lstStyle/>
          <a:p>
            <a:r>
              <a:rPr lang="fa-IR" altLang="en-US" b="1" dirty="0" smtClean="0"/>
              <a:t>الف3- </a:t>
            </a:r>
            <a:r>
              <a:rPr lang="fa-IR" altLang="en-US" b="1" dirty="0"/>
              <a:t>مراقبت های نیمه </a:t>
            </a:r>
            <a:r>
              <a:rPr lang="fa-IR" altLang="en-US" b="1" dirty="0" smtClean="0"/>
              <a:t>دوم (</a:t>
            </a:r>
            <a:r>
              <a:rPr lang="fa-IR" altLang="en-US" b="1" dirty="0"/>
              <a:t>20هفته دوم)  </a:t>
            </a:r>
            <a:r>
              <a:rPr lang="fa-IR" altLang="en-US" b="1" dirty="0" smtClean="0"/>
              <a:t>بارداری ادامه ...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982980" y="1825625"/>
            <a:ext cx="10226039" cy="3313656"/>
            <a:chOff x="838200" y="2420938"/>
            <a:chExt cx="10226039" cy="331365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200" y="2420938"/>
              <a:ext cx="9980017" cy="51820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8200" y="2939143"/>
              <a:ext cx="10226039" cy="2795451"/>
            </a:xfrm>
            <a:prstGeom prst="rect">
              <a:avLst/>
            </a:prstGeom>
          </p:spPr>
        </p:pic>
      </p:grp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5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58"/>
    </mc:Choice>
    <mc:Fallback xmlns="">
      <p:transition spd="slow" advTm="13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946" y="365125"/>
            <a:ext cx="10857854" cy="1325563"/>
          </a:xfrm>
        </p:spPr>
        <p:txBody>
          <a:bodyPr/>
          <a:lstStyle/>
          <a:p>
            <a:r>
              <a:rPr lang="fa-IR" altLang="en-US" b="1" dirty="0" smtClean="0"/>
              <a:t>الف3- </a:t>
            </a:r>
            <a:r>
              <a:rPr lang="fa-IR" altLang="en-US" b="1" dirty="0"/>
              <a:t>مراقبت های نیمه </a:t>
            </a:r>
            <a:r>
              <a:rPr lang="fa-IR" altLang="en-US" b="1" dirty="0" smtClean="0"/>
              <a:t>دوم (</a:t>
            </a:r>
            <a:r>
              <a:rPr lang="fa-IR" altLang="en-US" b="1" dirty="0"/>
              <a:t>20هفته دوم)  بارداری ادامه ...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109257" y="1975769"/>
            <a:ext cx="9836326" cy="3370353"/>
            <a:chOff x="1123406" y="2440464"/>
            <a:chExt cx="9836326" cy="337035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3406" y="2440464"/>
              <a:ext cx="9836326" cy="51820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t="1100"/>
            <a:stretch/>
          </p:blipFill>
          <p:spPr>
            <a:xfrm>
              <a:off x="1123406" y="2958669"/>
              <a:ext cx="9836326" cy="2852148"/>
            </a:xfrm>
            <a:prstGeom prst="rect">
              <a:avLst/>
            </a:prstGeom>
          </p:spPr>
        </p:pic>
      </p:grp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4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42"/>
    </mc:Choice>
    <mc:Fallback xmlns="">
      <p:transition spd="slow" advTm="46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/>
              <a:t>خلاصه مطالب و نتیجه گیری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715" y="1690688"/>
            <a:ext cx="11053239" cy="4486275"/>
          </a:xfrm>
        </p:spPr>
        <p:txBody>
          <a:bodyPr>
            <a:noAutofit/>
          </a:bodyPr>
          <a:lstStyle/>
          <a:p>
            <a:pPr algn="justLow"/>
            <a:r>
              <a:rPr lang="fa-IR" sz="2500" b="0" dirty="0" smtClean="0"/>
              <a:t>با تعیین سن بارداری مادر و استفاده جدول راهنمای مراقبت های بارداری،  </a:t>
            </a:r>
            <a:r>
              <a:rPr lang="fa-IR" sz="2500" b="0" dirty="0"/>
              <a:t>خدماتی که در این ملاقات مادر دریافت می </a:t>
            </a:r>
            <a:r>
              <a:rPr lang="fa-IR" sz="2500" b="0" dirty="0" smtClean="0"/>
              <a:t>کند را سریع مرور نماییم.</a:t>
            </a:r>
            <a:endParaRPr lang="fa-IR" sz="2500" b="0" dirty="0"/>
          </a:p>
          <a:p>
            <a:pPr algn="justLow"/>
            <a:r>
              <a:rPr lang="fa-IR" sz="2500" b="0" dirty="0" smtClean="0"/>
              <a:t>در اولین ملاقات مادر با گرفتن شرح حال صحیح وتکمیل قسمت شرح حال فرم مراقبت بارداری، برای مادر تشکیل پرونده می دهیم وبا استفاده از بخش الف 1 (اولین ملاقات بارداری) اقدامات لازم را انجام می دهیم. با توجه به سن بارداری مادر، طبق فرم مراقبت بارداری مادر را ارزیابی و معاینه می کنیم و آموزشهای لازم را می دهیم. </a:t>
            </a:r>
          </a:p>
          <a:p>
            <a:pPr algn="justLow"/>
            <a:r>
              <a:rPr lang="fa-IR" sz="2500" b="0" dirty="0" smtClean="0"/>
              <a:t>درپایان با توجه به فرم تکمیل شده و استفاده از بخش الف 2(مراقبت نیمه اول بارداری) و بخش الف 3(مراقبت نیمه دوم بارداری) اقدامات مورد نیاز و در صورت لزوم ارجاعات و پیگیری ها را انجام می دهیم. کلیه اقدامات را به درستی در فرم مراقبت بارداری به عنوان سوابق مادر ثبت می نماییم.</a:t>
            </a:r>
          </a:p>
          <a:p>
            <a:pPr marL="0" indent="0" algn="justLow">
              <a:buNone/>
            </a:pPr>
            <a:r>
              <a:rPr lang="fa-IR" sz="2500" b="0" dirty="0" smtClean="0"/>
              <a:t>در نتیجه با ارزیابی، مراقبت به موقع و ثبت خدمات استاندارد ارائه شده به مادر</a:t>
            </a:r>
            <a:r>
              <a:rPr lang="fa-IR" sz="2500" b="0" dirty="0"/>
              <a:t>می توان </a:t>
            </a:r>
            <a:r>
              <a:rPr lang="fa-IR" sz="2500" b="0" dirty="0" smtClean="0"/>
              <a:t> عوارض و مشکلات احتمالی را سریعتر شناسایی نمود و با اقدام به موقع از عوارض و بیماریهای این دوران کاست و به ایمن سپری شدن دوران بارداری مادر کمک نماییم.</a:t>
            </a:r>
            <a:endParaRPr lang="fa-IR" sz="2500" b="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51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78"/>
    </mc:Choice>
    <mc:Fallback xmlns="">
      <p:transition spd="slow" advTm="77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b="1" dirty="0">
                <a:cs typeface="B Yagut" panose="00000400000000000000" pitchFamily="2" charset="-78"/>
              </a:rPr>
              <a:t>فهرست </a:t>
            </a:r>
            <a:r>
              <a:rPr lang="fa-IR" b="1" dirty="0" smtClean="0">
                <a:cs typeface="B Yagut" panose="00000400000000000000" pitchFamily="2" charset="-78"/>
              </a:rPr>
              <a:t>عناوین(فصل دوم- بخش دوم):</a:t>
            </a:r>
            <a:r>
              <a:rPr lang="fa-IR" b="1" dirty="0">
                <a:cs typeface="B Yagut" panose="00000400000000000000" pitchFamily="2" charset="-78"/>
              </a:rPr>
              <a:t/>
            </a:r>
            <a:br>
              <a:rPr lang="fa-IR" b="1" dirty="0">
                <a:cs typeface="B Yagut" panose="00000400000000000000" pitchFamily="2" charset="-78"/>
              </a:rPr>
            </a:b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363851"/>
            <a:ext cx="10515600" cy="52074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sz="2800" b="0" dirty="0" smtClean="0"/>
              <a:t>بخش </a:t>
            </a:r>
            <a:r>
              <a:rPr lang="fa-IR" sz="2800" b="0" dirty="0"/>
              <a:t>دوم:</a:t>
            </a:r>
          </a:p>
          <a:p>
            <a:r>
              <a:rPr lang="fa-IR" sz="2800" b="0" dirty="0"/>
              <a:t>جدول راهنمای مراقبت های پیش از بارداری و بارداری</a:t>
            </a:r>
          </a:p>
          <a:p>
            <a:r>
              <a:rPr lang="fa-IR" sz="2800" b="0" dirty="0"/>
              <a:t>الف- بخش مراقبت معمول بارداری</a:t>
            </a:r>
          </a:p>
          <a:p>
            <a:r>
              <a:rPr lang="fa-IR" sz="2800" b="0" dirty="0"/>
              <a:t>الف1- اولین ملاقات بارداری</a:t>
            </a:r>
          </a:p>
          <a:p>
            <a:r>
              <a:rPr lang="fa-IR" sz="2800" b="0" dirty="0"/>
              <a:t>الف2- مراقبت های نیمه اول بارداری</a:t>
            </a:r>
          </a:p>
          <a:p>
            <a:r>
              <a:rPr lang="fa-IR" sz="2800" b="0" dirty="0"/>
              <a:t>الف3- مراقبت های نیمه دوم بارداری</a:t>
            </a:r>
          </a:p>
          <a:p>
            <a:r>
              <a:rPr lang="fa-IR" sz="2800" b="0" dirty="0"/>
              <a:t>خلاصه مطالب و نتیجه گیری</a:t>
            </a:r>
          </a:p>
          <a:p>
            <a:r>
              <a:rPr lang="fa-IR" sz="2800" b="0" dirty="0"/>
              <a:t> پرسش و </a:t>
            </a:r>
            <a:r>
              <a:rPr lang="fa-IR" sz="2800" b="0" dirty="0" smtClean="0"/>
              <a:t>تمرین (</a:t>
            </a:r>
            <a:r>
              <a:rPr lang="fa-IR" sz="2800" b="0" dirty="0"/>
              <a:t>نظری – عملی)</a:t>
            </a:r>
          </a:p>
          <a:p>
            <a:r>
              <a:rPr lang="fa-IR" sz="2800" b="0" dirty="0"/>
              <a:t> فهرست منابع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5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99"/>
    </mc:Choice>
    <mc:Fallback xmlns="">
      <p:transition spd="slow" advTm="27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/>
              <a:t>خلاصه مطالب و نتیجه گیری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715" y="1690688"/>
            <a:ext cx="11053239" cy="4486275"/>
          </a:xfrm>
        </p:spPr>
        <p:txBody>
          <a:bodyPr>
            <a:noAutofit/>
          </a:bodyPr>
          <a:lstStyle/>
          <a:p>
            <a:pPr algn="justLow"/>
            <a:r>
              <a:rPr lang="fa-IR" sz="2500" b="0" dirty="0" smtClean="0"/>
              <a:t>با تعیین سن بارداری مادر و استفاده جدول راهنمای مراقبت های بارداری،  </a:t>
            </a:r>
            <a:r>
              <a:rPr lang="fa-IR" sz="2500" b="0" dirty="0"/>
              <a:t>خدماتی که در این ملاقات مادر دریافت می </a:t>
            </a:r>
            <a:r>
              <a:rPr lang="fa-IR" sz="2500" b="0" dirty="0" smtClean="0"/>
              <a:t>کند را سریع مرور نماییم.</a:t>
            </a:r>
            <a:endParaRPr lang="fa-IR" sz="2500" b="0" dirty="0"/>
          </a:p>
          <a:p>
            <a:pPr algn="justLow"/>
            <a:r>
              <a:rPr lang="fa-IR" sz="2500" b="0" dirty="0" smtClean="0"/>
              <a:t>در اولین ملاقات مادر با گرفتن شرح حال صحیح وتکمیل قسمت شرح حال فرم مراقبت بارداری، برای مادر تشکیل پرونده می دهیم وبا استفاده از بخش الف 1 (اولین ملاقات بارداری) اقدامات لازم را انجام می دهیم. با توجه به سن بارداری مادر، طبق فرم مراقبت بارداری مادر را ارزیابی و معاینه می کنیم و آموزشهای لازم را می دهیم. </a:t>
            </a:r>
          </a:p>
          <a:p>
            <a:pPr algn="justLow"/>
            <a:r>
              <a:rPr lang="fa-IR" sz="2500" b="0" dirty="0" smtClean="0"/>
              <a:t>درپایان با توجه به فرم تکمیل شده و استفاده از بخش الف 2(مراقبت نیمه اول بارداری) و بخش الف 3(مراقبت نیمه دوم بارداری) اقدامات مورد نیاز و در صورت لزوم ارجاعات و پیگیری ها را انجام می دهیم. کلیه اقدامات را به درستی در فرم مراقبت بارداری به عنوان سوابق مادر ثبت می نماییم.</a:t>
            </a:r>
          </a:p>
          <a:p>
            <a:pPr marL="0" indent="0" algn="justLow">
              <a:buNone/>
            </a:pPr>
            <a:r>
              <a:rPr lang="fa-IR" sz="2500" b="0" dirty="0" smtClean="0"/>
              <a:t>در نتیجه با ارزیابی، مراقبت به موقع و ثبت خدمات استاندارد ارائه شده به مادر</a:t>
            </a:r>
            <a:r>
              <a:rPr lang="fa-IR" sz="2500" b="0" dirty="0"/>
              <a:t>می توان </a:t>
            </a:r>
            <a:r>
              <a:rPr lang="fa-IR" sz="2500" b="0" dirty="0" smtClean="0"/>
              <a:t> عوارض و مشکلات احتمالی را سریعتر شناسایی نمود و با اقدام به موقع از عوارض و بیماریهای این دوران کاست و به ایمن سپری شدن دوران بارداری مادر کمک نماییم.</a:t>
            </a:r>
            <a:endParaRPr lang="fa-IR" sz="2500" b="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2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78"/>
    </mc:Choice>
    <mc:Fallback xmlns="">
      <p:transition spd="slow" advTm="77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/>
              <a:t>پرسش و تمرین (نظری – عملی)</a:t>
            </a:r>
            <a:endParaRPr lang="fa-I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a-IR" b="0" dirty="0" smtClean="0"/>
              <a:t> در اولین ملاقات مادر باردار، با گرفتن شرح حال و... برای مادر تشکیل پرونده داده و با استفاده از مجموعه مراقبت های ادغام یافته مادران در مورد وضعیت مادر توصیه و اقدام نمایید.</a:t>
            </a:r>
            <a:endParaRPr lang="fa-IR" dirty="0" smtClean="0"/>
          </a:p>
          <a:p>
            <a:pPr marL="514350" indent="-514350">
              <a:buFont typeface="+mj-lt"/>
              <a:buAutoNum type="arabicPeriod"/>
            </a:pPr>
            <a:r>
              <a:rPr lang="fa-IR" b="0" dirty="0" smtClean="0"/>
              <a:t>مراقبت مادر باردار با سن بارداری 16 هفته را انجام و </a:t>
            </a:r>
            <a:r>
              <a:rPr lang="fa-IR" b="0" dirty="0"/>
              <a:t>با استفاده از مجموعه مراقبت های ادغام یافته مادران در مورد وضعیت مادر توصیه و اقدام </a:t>
            </a:r>
            <a:r>
              <a:rPr lang="fa-IR" b="0" dirty="0" smtClean="0"/>
              <a:t>نمایید</a:t>
            </a:r>
            <a:r>
              <a:rPr lang="fa-IR" b="0" dirty="0"/>
              <a:t>.</a:t>
            </a:r>
            <a:endParaRPr lang="fa-IR" dirty="0"/>
          </a:p>
          <a:p>
            <a:pPr marL="514350" indent="-514350">
              <a:buFont typeface="+mj-lt"/>
              <a:buAutoNum type="arabicPeriod"/>
            </a:pPr>
            <a:r>
              <a:rPr lang="fa-IR" b="0" dirty="0" smtClean="0"/>
              <a:t>مراقبت مادر باردار با سن بارداری 36 هفته را انجام </a:t>
            </a:r>
            <a:r>
              <a:rPr lang="fa-IR" b="0" dirty="0"/>
              <a:t>و با استفاده از مجموعه مراقبت های ادغام یافته مادران در مورد وضعیت مادر توصیه و اقدام </a:t>
            </a:r>
            <a:r>
              <a:rPr lang="fa-IR" b="0" dirty="0" smtClean="0"/>
              <a:t>نمایید.</a:t>
            </a:r>
          </a:p>
          <a:p>
            <a:pPr marL="0" indent="0">
              <a:buNone/>
            </a:pP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28465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6"/>
    </mc:Choice>
    <mc:Fallback xmlns="">
      <p:transition spd="slow" advTm="3156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/>
              <a:t>فهرست منابع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Low">
              <a:lnSpc>
                <a:spcPct val="100000"/>
              </a:lnSpc>
            </a:pPr>
            <a:r>
              <a:rPr lang="fa-IR" b="0" dirty="0"/>
              <a:t>مجموعه جزوات مراکز آموزش بهورزی؛  محتوای آموزشی سلامت مادران دانشگاه علوم پزشکی مشهد؛  زمستان95</a:t>
            </a:r>
          </a:p>
          <a:p>
            <a:pPr algn="justLow">
              <a:lnSpc>
                <a:spcPct val="100000"/>
              </a:lnSpc>
            </a:pPr>
            <a:r>
              <a:rPr lang="fa-IR" b="0" dirty="0"/>
              <a:t>وزارت بهداشت، درمان وآموزش پزشکی، دفتر سلامت خانواده و جمعیت، اداره سلامت مادران؛  برنامه كشوري مادري ايمن، مراقبت هاي ادغام يافته سلامت مادران (راهنمای خدمات خارج بیمارستانی)، ویژه دانش آموخته غیرمامایی، سطح اول، تجدید نظر هفتم؛ اصفهان؛ پدیده گویا؛ 1395</a:t>
            </a:r>
          </a:p>
          <a:p>
            <a:pPr algn="justLow">
              <a:lnSpc>
                <a:spcPct val="100000"/>
              </a:lnSpc>
            </a:pPr>
            <a:r>
              <a:rPr lang="fa-IR" b="0" dirty="0"/>
              <a:t>آخرین دستورالعملهای وزارت بهداشت، درمان و آموزش پزشکی</a:t>
            </a:r>
          </a:p>
          <a:p>
            <a:pPr marL="0" indent="0">
              <a:buNone/>
            </a:pPr>
            <a:endParaRPr lang="fa-IR" sz="3000" b="0" dirty="0"/>
          </a:p>
        </p:txBody>
      </p:sp>
    </p:spTree>
    <p:extLst>
      <p:ext uri="{BB962C8B-B14F-4D97-AF65-F5344CB8AC3E}">
        <p14:creationId xmlns:p14="http://schemas.microsoft.com/office/powerpoint/2010/main" val="244443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844"/>
    </mc:Choice>
    <mc:Fallback xmlns="">
      <p:transition spd="slow" advTm="75844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2133600" y="1447801"/>
            <a:ext cx="7772400" cy="1470025"/>
          </a:xfrm>
        </p:spPr>
        <p:txBody>
          <a:bodyPr>
            <a:normAutofit fontScale="90000"/>
          </a:bodyPr>
          <a:lstStyle/>
          <a:p>
            <a:pPr rtl="1"/>
            <a:r>
              <a:rPr lang="fa-IR" b="1" dirty="0">
                <a:cs typeface="B Yagut" panose="00000400000000000000" pitchFamily="2" charset="-78"/>
              </a:rPr>
              <a:t> لطفاً نظرات و پیشنهادات خود پیرامون این بسته آموزشی را به آدرس زیر ارسال </a:t>
            </a:r>
            <a:r>
              <a:rPr lang="fa-IR" b="1" dirty="0" smtClean="0">
                <a:cs typeface="B Yagut" panose="00000400000000000000" pitchFamily="2" charset="-78"/>
              </a:rPr>
              <a:t>کنید.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895600" y="3200400"/>
            <a:ext cx="6400800" cy="1752600"/>
          </a:xfrm>
        </p:spPr>
        <p:txBody>
          <a:bodyPr>
            <a:normAutofit/>
          </a:bodyPr>
          <a:lstStyle/>
          <a:p>
            <a:pPr rtl="1"/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r>
              <a:rPr lang="fa-IR" dirty="0" smtClean="0">
                <a:solidFill>
                  <a:schemeClr val="tx1"/>
                </a:solidFill>
                <a:cs typeface="B Yagut" panose="00000400000000000000" pitchFamily="2" charset="-78"/>
              </a:rPr>
              <a:t>معاونت بهداشتی دانشگاه </a:t>
            </a: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علوم پزشکی و خدمات بهداشتی درمانی </a:t>
            </a:r>
            <a:r>
              <a:rPr lang="fa-IR" dirty="0" smtClean="0">
                <a:solidFill>
                  <a:schemeClr val="tx1"/>
                </a:solidFill>
                <a:cs typeface="B Yagut" panose="00000400000000000000" pitchFamily="2" charset="-78"/>
              </a:rPr>
              <a:t>مشهد</a:t>
            </a:r>
            <a:r>
              <a:rPr lang="en-US" dirty="0" smtClean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r>
              <a:rPr lang="fa-IR" dirty="0" smtClean="0">
                <a:solidFill>
                  <a:schemeClr val="tx1"/>
                </a:solidFill>
                <a:cs typeface="B Yagut" panose="00000400000000000000" pitchFamily="2" charset="-78"/>
              </a:rPr>
              <a:t>واحد آموزش بهورزی </a:t>
            </a:r>
            <a:endParaRPr lang="fa-IR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58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1"/>
    </mc:Choice>
    <mc:Fallback xmlns="">
      <p:transition spd="slow" advTm="3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/>
              <a:t>توجه فرمایید:</a:t>
            </a:r>
            <a:endParaRPr lang="fa-I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50900" y="1952787"/>
            <a:ext cx="10515600" cy="3657599"/>
          </a:xfrm>
        </p:spPr>
        <p:txBody>
          <a:bodyPr>
            <a:normAutofit/>
          </a:bodyPr>
          <a:lstStyle/>
          <a:p>
            <a:pPr algn="justLow"/>
            <a:r>
              <a:rPr lang="fa-IR" b="0" dirty="0" smtClean="0"/>
              <a:t>با توجه به متفاوت بودن سامانه های ثبت الکترونیکی خدمات بهداشتی (پرونده الکترونیک) در دانشگاه ها، طراحی و نحوه ثبت فرم ها در ظاهر نیز متفاوت می باشد.</a:t>
            </a:r>
          </a:p>
          <a:p>
            <a:pPr marL="0" indent="0" algn="justLow">
              <a:buNone/>
            </a:pPr>
            <a:r>
              <a:rPr lang="fa-IR" b="0" dirty="0" smtClean="0"/>
              <a:t>اما اصول طراحی فرم ها و ارائه خدمت به مادران براساس </a:t>
            </a:r>
            <a:r>
              <a:rPr lang="fa-IR" b="0" dirty="0"/>
              <a:t>مجموعه مراقبت های ادغام یافته سلامت مادران </a:t>
            </a:r>
            <a:r>
              <a:rPr lang="fa-IR" b="0" dirty="0" smtClean="0"/>
              <a:t>(فرم های کاغذی) می باشد.</a:t>
            </a:r>
          </a:p>
          <a:p>
            <a:pPr algn="justLow"/>
            <a:r>
              <a:rPr lang="fa-IR" b="0" dirty="0" smtClean="0"/>
              <a:t>بنابراین در مباحث آشنایی با خدمات مادر ایمن، تکمیل فرم های مراقبتی براساس فرم های مراقبت کاغذی توضیح داده می شود.</a:t>
            </a:r>
            <a:endParaRPr lang="fa-IR" b="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2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06"/>
    </mc:Choice>
    <mc:Fallback xmlns="">
      <p:transition spd="slow" advTm="59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/>
              <a:t>جدول راهنمای مراقبت های پیش از بارداری و بارداری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/>
              <a:t>مصاحبه و تشکیل یا بررسی </a:t>
            </a:r>
            <a:r>
              <a:rPr lang="fa-IR" dirty="0" smtClean="0"/>
              <a:t>پرونده</a:t>
            </a:r>
            <a:endParaRPr lang="en-US" dirty="0"/>
          </a:p>
        </p:txBody>
      </p:sp>
      <p:pic>
        <p:nvPicPr>
          <p:cNvPr id="5" name="Picture 4" descr="\\Scan\FILE_SHARE\DOC011617-01162017094044-0001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70" t="10745" r="8970" b="68487"/>
          <a:stretch/>
        </p:blipFill>
        <p:spPr bwMode="auto">
          <a:xfrm>
            <a:off x="838200" y="2797415"/>
            <a:ext cx="10308707" cy="33795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Audio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57"/>
    </mc:Choice>
    <mc:Fallback xmlns="">
      <p:transition spd="slow" advTm="65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76" y="365125"/>
            <a:ext cx="11375756" cy="1325563"/>
          </a:xfrm>
        </p:spPr>
        <p:txBody>
          <a:bodyPr/>
          <a:lstStyle/>
          <a:p>
            <a:r>
              <a:rPr lang="fa-IR" b="1" dirty="0"/>
              <a:t>جدول راهنمای مراقبت های پیش از بارداری و </a:t>
            </a:r>
            <a:r>
              <a:rPr lang="fa-IR" b="1" dirty="0" smtClean="0"/>
              <a:t>بارداری ادامه ...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/>
              <a:t>معاینه </a:t>
            </a:r>
            <a:r>
              <a:rPr lang="fa-IR" dirty="0" smtClean="0"/>
              <a:t>بالینی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859494" y="2453951"/>
            <a:ext cx="10473013" cy="3517640"/>
            <a:chOff x="841167" y="2453951"/>
            <a:chExt cx="10473013" cy="3517640"/>
          </a:xfrm>
        </p:grpSpPr>
        <p:pic>
          <p:nvPicPr>
            <p:cNvPr id="5" name="Picture 4" descr="\\Scan\FILE_SHARE\DOC011617-01162017094044-0001.jpg"/>
            <p:cNvPicPr/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" contrast="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9" t="31157" r="9319" b="57490"/>
            <a:stretch/>
          </p:blipFill>
          <p:spPr bwMode="auto">
            <a:xfrm>
              <a:off x="862941" y="3219060"/>
              <a:ext cx="10451239" cy="275253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Picture 5" descr="\\Scan\FILE_SHARE\DOC011617-01162017094044-0001.jpg"/>
            <p:cNvPicPr/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" contrast="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9" t="10745" r="9319" b="82678"/>
            <a:stretch/>
          </p:blipFill>
          <p:spPr bwMode="auto">
            <a:xfrm>
              <a:off x="841167" y="2453951"/>
              <a:ext cx="10452424" cy="82109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9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13"/>
    </mc:Choice>
    <mc:Fallback xmlns="">
      <p:transition spd="slow" advTm="15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463" y="365125"/>
            <a:ext cx="11282767" cy="1325563"/>
          </a:xfrm>
        </p:spPr>
        <p:txBody>
          <a:bodyPr/>
          <a:lstStyle/>
          <a:p>
            <a:r>
              <a:rPr lang="fa-IR" b="1" dirty="0"/>
              <a:t>جدول راهنمای مراقبت های پیش از بارداری و </a:t>
            </a:r>
            <a:r>
              <a:rPr lang="fa-IR" b="1" dirty="0" smtClean="0"/>
              <a:t>بارداری </a:t>
            </a:r>
            <a:r>
              <a:rPr lang="fa-IR" b="1" dirty="0"/>
              <a:t>ادامه ...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/>
              <a:t>آزمایش ها یا بررسی </a:t>
            </a:r>
            <a:r>
              <a:rPr lang="fa-IR" dirty="0" smtClean="0"/>
              <a:t>تکمیلی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041814" y="2402238"/>
            <a:ext cx="10170367" cy="3205618"/>
            <a:chOff x="858417" y="2397967"/>
            <a:chExt cx="10170367" cy="3685592"/>
          </a:xfrm>
        </p:grpSpPr>
        <p:pic>
          <p:nvPicPr>
            <p:cNvPr id="5" name="Picture 4" descr="\\Scan\FILE_SHARE\DOC011617-01162017094044-0001.jpg"/>
            <p:cNvPicPr/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" contrast="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9" t="10745" r="9319" b="82678"/>
            <a:stretch/>
          </p:blipFill>
          <p:spPr bwMode="auto">
            <a:xfrm>
              <a:off x="886408" y="2397967"/>
              <a:ext cx="10142376" cy="9144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Picture 5" descr="\\Scan\FILE_SHARE\DOC011617-01162017094044-0001.jpg"/>
            <p:cNvPicPr/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" contrast="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50" t="42060" r="9695" b="43108"/>
            <a:stretch/>
          </p:blipFill>
          <p:spPr bwMode="auto">
            <a:xfrm>
              <a:off x="858417" y="3247053"/>
              <a:ext cx="10151705" cy="283650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7" name="Content Placeholder 5" descr="Image.jpg"/>
          <p:cNvPicPr>
            <a:picLocks noChangeAspect="1"/>
          </p:cNvPicPr>
          <p:nvPr/>
        </p:nvPicPr>
        <p:blipFill>
          <a:blip r:embed="rId6" cstate="print"/>
          <a:srcRect l="21430" t="82801" r="11569" b="12949"/>
          <a:stretch>
            <a:fillRect/>
          </a:stretch>
        </p:blipFill>
        <p:spPr>
          <a:xfrm>
            <a:off x="1281768" y="5607856"/>
            <a:ext cx="8753068" cy="73851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91"/>
    </mc:Choice>
    <mc:Fallback xmlns="">
      <p:transition spd="slow" advTm="11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967" y="365125"/>
            <a:ext cx="11546236" cy="1325563"/>
          </a:xfrm>
        </p:spPr>
        <p:txBody>
          <a:bodyPr/>
          <a:lstStyle/>
          <a:p>
            <a:r>
              <a:rPr lang="fa-IR" b="1" dirty="0" smtClean="0"/>
              <a:t>جدول </a:t>
            </a:r>
            <a:r>
              <a:rPr lang="fa-IR" b="1" dirty="0"/>
              <a:t>راهنمای مراقبت های پیش از بارداری و بارداری ادامه 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/>
              <a:t>آموزش و </a:t>
            </a:r>
            <a:r>
              <a:rPr lang="fa-IR" dirty="0" smtClean="0"/>
              <a:t>مشاوره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803389" y="2323321"/>
            <a:ext cx="10585222" cy="3825552"/>
            <a:chOff x="845894" y="2323321"/>
            <a:chExt cx="10585222" cy="3825552"/>
          </a:xfrm>
        </p:grpSpPr>
        <p:pic>
          <p:nvPicPr>
            <p:cNvPr id="5" name="Picture 4" descr="\\Scan\FILE_SHARE\DOC011617-01162017094044-0001.jpg"/>
            <p:cNvPicPr/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" contrast="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71" t="56343" r="8871" b="20952"/>
            <a:stretch/>
          </p:blipFill>
          <p:spPr bwMode="auto">
            <a:xfrm>
              <a:off x="845894" y="3060441"/>
              <a:ext cx="10585222" cy="308843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Picture 5" descr="\\Scan\FILE_SHARE\DOC011617-01162017094044-0001.jpg"/>
            <p:cNvPicPr/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" contrast="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08" t="10745" r="9319" b="82678"/>
            <a:stretch/>
          </p:blipFill>
          <p:spPr bwMode="auto">
            <a:xfrm>
              <a:off x="849086" y="2323321"/>
              <a:ext cx="10470180" cy="81975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3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11"/>
    </mc:Choice>
    <mc:Fallback xmlns="">
      <p:transition spd="slow" advTm="21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959" y="365125"/>
            <a:ext cx="11344759" cy="1325563"/>
          </a:xfrm>
        </p:spPr>
        <p:txBody>
          <a:bodyPr/>
          <a:lstStyle/>
          <a:p>
            <a:r>
              <a:rPr lang="fa-IR" b="1" dirty="0"/>
              <a:t>جدول راهنمای مراقبت های پیش از بارداری و بارداری ادامه 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/>
              <a:t>مکمل های دارویی و ایمن </a:t>
            </a:r>
            <a:r>
              <a:rPr lang="fa-IR" dirty="0" smtClean="0"/>
              <a:t>سازی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838200" y="3082213"/>
            <a:ext cx="10562254" cy="2174033"/>
            <a:chOff x="858415" y="2407298"/>
            <a:chExt cx="10608907" cy="2174033"/>
          </a:xfrm>
        </p:grpSpPr>
        <p:pic>
          <p:nvPicPr>
            <p:cNvPr id="5" name="Picture 4" descr="\\Scan\FILE_SHARE\DOC011617-01162017094044-0001.jpg"/>
            <p:cNvPicPr/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" contrast="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71" t="78407" r="8871" b="17381"/>
            <a:stretch/>
          </p:blipFill>
          <p:spPr bwMode="auto">
            <a:xfrm>
              <a:off x="877078" y="3069771"/>
              <a:ext cx="10590244" cy="151156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Picture 5" descr="\\Scan\FILE_SHARE\DOC011617-01162017094044-0001.jpg"/>
            <p:cNvPicPr/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" contrast="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08" t="10745" r="9319" b="82678"/>
            <a:stretch/>
          </p:blipFill>
          <p:spPr bwMode="auto">
            <a:xfrm>
              <a:off x="858415" y="2407298"/>
              <a:ext cx="10470180" cy="87707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8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95"/>
    </mc:Choice>
    <mc:Fallback xmlns="">
      <p:transition spd="slow" advTm="25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مشهد</_x062f__x0627__x0646__x0634__x06af__x0627__x0647_>
    <_x0646__x0648__x0639__x0020__x062d__x06cc__x0637__x0647_ xmlns="12fdc5dc-769e-4543-b10d-fbea3dac4417">مراقبت‌هاي ادغام يافته سلامت مادران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5NN7CDR5NKU2-831-1188</_dlc_DocId>
    <_dlc_DocIdUrl xmlns="1047730d-92e1-4018-9084-d932fd3a7f58">
      <Url>http://www.health.gov.ir/hnd/_layouts/DocIdRedir.aspx?ID=5NN7CDR5NKU2-831-1188</Url>
      <Description>5NN7CDR5NKU2-831-1188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C0F0D6F-715E-4A87-A854-3326015B0058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8B95D8D6-9864-4BB1-B2BB-676F79B571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D49F96C-03D1-4F47-878B-9591CF803F22}">
  <ds:schemaRefs>
    <ds:schemaRef ds:uri="http://purl.org/dc/terms/"/>
    <ds:schemaRef ds:uri="http://purl.org/dc/elements/1.1/"/>
    <ds:schemaRef ds:uri="12fdc5dc-769e-4543-b10d-fbea3dac4417"/>
    <ds:schemaRef ds:uri="http://purl.org/dc/dcmitype/"/>
    <ds:schemaRef ds:uri="http://www.w3.org/XML/1998/namespace"/>
    <ds:schemaRef ds:uri="1047730d-92e1-4018-9084-d932fd3a7f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4.xml><?xml version="1.0" encoding="utf-8"?>
<ds:datastoreItem xmlns:ds="http://schemas.openxmlformats.org/officeDocument/2006/customXml" ds:itemID="{3EBA82B3-5232-4872-B61E-CF05DE17C82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4562</TotalTime>
  <Words>1190</Words>
  <Application>Microsoft Office PowerPoint</Application>
  <PresentationFormat>Widescreen</PresentationFormat>
  <Paragraphs>85</Paragraphs>
  <Slides>33</Slides>
  <Notes>1</Notes>
  <HiddenSlides>0</HiddenSlides>
  <MMClips>31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B Yagut</vt:lpstr>
      <vt:lpstr>Calibri</vt:lpstr>
      <vt:lpstr>Calibri Light</vt:lpstr>
      <vt:lpstr>Times New Roman</vt:lpstr>
      <vt:lpstr>Office Theme</vt:lpstr>
      <vt:lpstr> آشنایی با خدمات مادرایمن (مشاوره قبل و حین بارداری، کمک به زایمان و مراقبت پس از زایمان)</vt:lpstr>
      <vt:lpstr> مشخصات سند</vt:lpstr>
      <vt:lpstr>فهرست عناوین(فصل دوم- بخش دوم): </vt:lpstr>
      <vt:lpstr>توجه فرمایید:</vt:lpstr>
      <vt:lpstr>جدول راهنمای مراقبت های پیش از بارداری و بارداری</vt:lpstr>
      <vt:lpstr>جدول راهنمای مراقبت های پیش از بارداری و بارداری ادامه ...</vt:lpstr>
      <vt:lpstr>جدول راهنمای مراقبت های پیش از بارداری و بارداری ادامه ...</vt:lpstr>
      <vt:lpstr>جدول راهنمای مراقبت های پیش از بارداری و بارداری ادامه ...</vt:lpstr>
      <vt:lpstr>جدول راهنمای مراقبت های پیش از بارداری و بارداری ادامه ...</vt:lpstr>
      <vt:lpstr>الف ) بخش مراقبت هاي معمول بارداري</vt:lpstr>
      <vt:lpstr>الف1- اولین ملاقات بارداری</vt:lpstr>
      <vt:lpstr>الف1- اولین ملاقات بارداری ادامه...</vt:lpstr>
      <vt:lpstr>الف1- اولین ملاقات بارداری ادامه ...</vt:lpstr>
      <vt:lpstr>الف1- اولین ملاقات بارداری ادامه ...</vt:lpstr>
      <vt:lpstr>الف2- مراقبت های نیمه اول (20هفته اول)  بارداری</vt:lpstr>
      <vt:lpstr>الف2- مراقبت های نیمه اول (20هفته اول)  بارداری </vt:lpstr>
      <vt:lpstr>الف2- مراقبت های نیمه اول (20هفته اول)  بارداری</vt:lpstr>
      <vt:lpstr>الف2- مراقبت های نیمه اول (20هفته اول)  بارداری</vt:lpstr>
      <vt:lpstr>الف2- مراقبت های نیمه اول (20هفته اول)  بارداری ادامه ...</vt:lpstr>
      <vt:lpstr>الف2- مراقبت های نیمه اول (20هفته اول)  بارداری ادامه ...</vt:lpstr>
      <vt:lpstr>الف2- مراقبت های نیمه اول (20هفته اول)  بارداری ادامه ...</vt:lpstr>
      <vt:lpstr>الف3- مراقبت های نیمه دوم (20هفته دوم)  بارداری</vt:lpstr>
      <vt:lpstr>الف3- مراقبت های نیمه دوم (20هفته دوم)  بارداری</vt:lpstr>
      <vt:lpstr>الف3- مراقبت های نیمه دوم (20هفته دوم)  بارداری ادامه ...</vt:lpstr>
      <vt:lpstr>الف3- مراقبت های نیمه دوم (20هفته دوم)  بارداری ادامه ...</vt:lpstr>
      <vt:lpstr>الف3- مراقبت های نیمه دوم (20هفته دوم)  بارداری </vt:lpstr>
      <vt:lpstr>الف3- مراقبت های نیمه دوم (20هفته دوم)  بارداری ادامه ...</vt:lpstr>
      <vt:lpstr>الف3- مراقبت های نیمه دوم (20هفته دوم)  بارداری ادامه ...</vt:lpstr>
      <vt:lpstr>خلاصه مطالب و نتیجه گیری</vt:lpstr>
      <vt:lpstr>خلاصه مطالب و نتیجه گیری</vt:lpstr>
      <vt:lpstr>پرسش و تمرین (نظری – عملی)</vt:lpstr>
      <vt:lpstr>فهرست منابع</vt:lpstr>
      <vt:lpstr> لطفاً نظرات و پیشنهادات خود پیرامون این بسته آموزشی را به آدرس زیر ارسال کنید.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Shabnam Emamian</dc:creator>
  <cp:lastModifiedBy>Sima Jalali</cp:lastModifiedBy>
  <cp:revision>370</cp:revision>
  <dcterms:created xsi:type="dcterms:W3CDTF">2020-04-20T11:05:14Z</dcterms:created>
  <dcterms:modified xsi:type="dcterms:W3CDTF">2020-12-06T08:38:00Z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b3396964-8ed9-45f3-9d24-26cad52f4f7c</vt:lpwstr>
  </property>
</Properties>
</file>